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rimson Pro Semi Bold" panose="020B0604020202020204" charset="0"/>
      <p:regular r:id="rId13"/>
    </p:embeddedFont>
    <p:embeddedFont>
      <p:font typeface="Heebo" panose="020F0502020204030204" pitchFamily="2" charset="-79"/>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90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750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6553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Understanding Money Mules: A Critical Threat</a:t>
            </a:r>
            <a:endParaRPr lang="en-US" sz="4450" dirty="0"/>
          </a:p>
        </p:txBody>
      </p:sp>
      <p:sp>
        <p:nvSpPr>
          <p:cNvPr id="4" name="Text 1"/>
          <p:cNvSpPr/>
          <p:nvPr/>
        </p:nvSpPr>
        <p:spPr>
          <a:xfrm>
            <a:off x="6280190" y="412325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A money mule transfers illegally obtained money for others. They are often unaware of the criminal source of funds. Mules receive, move, and withdraw funds, sometimes using wire transfers, cash, or cryptocurrency.</a:t>
            </a:r>
            <a:endParaRPr lang="en-US" sz="1750" dirty="0"/>
          </a:p>
        </p:txBody>
      </p:sp>
      <p:sp>
        <p:nvSpPr>
          <p:cNvPr id="5" name="Shape 2"/>
          <p:cNvSpPr/>
          <p:nvPr/>
        </p:nvSpPr>
        <p:spPr>
          <a:xfrm>
            <a:off x="6280190" y="5484019"/>
            <a:ext cx="362903" cy="362903"/>
          </a:xfrm>
          <a:prstGeom prst="roundRect">
            <a:avLst>
              <a:gd name="adj" fmla="val 25194296"/>
            </a:avLst>
          </a:prstGeom>
          <a:noFill/>
          <a:ln w="7620">
            <a:solidFill>
              <a:srgbClr val="FFFFFF"/>
            </a:solidFill>
            <a:prstDash val="solid"/>
          </a:ln>
        </p:spPr>
      </p:sp>
      <p:sp>
        <p:nvSpPr>
          <p:cNvPr id="7" name="Text 3"/>
          <p:cNvSpPr/>
          <p:nvPr/>
        </p:nvSpPr>
        <p:spPr>
          <a:xfrm>
            <a:off x="6329542" y="5552122"/>
            <a:ext cx="2214682" cy="396835"/>
          </a:xfrm>
          <a:prstGeom prst="rect">
            <a:avLst/>
          </a:prstGeom>
          <a:noFill/>
          <a:ln/>
        </p:spPr>
        <p:txBody>
          <a:bodyPr wrap="none" lIns="0" tIns="0" rIns="0" bIns="0" rtlCol="0" anchor="t"/>
          <a:lstStyle/>
          <a:p>
            <a:pPr marL="0" indent="0" algn="l">
              <a:lnSpc>
                <a:spcPts val="3100"/>
              </a:lnSpc>
              <a:buNone/>
            </a:pPr>
            <a:r>
              <a:rPr lang="en-US" sz="3600" b="1" dirty="0">
                <a:solidFill>
                  <a:srgbClr val="4C4C4D"/>
                </a:solidFill>
                <a:latin typeface="Heebo Bold" pitchFamily="34" charset="0"/>
                <a:ea typeface="Heebo Bold" pitchFamily="34" charset="-122"/>
                <a:cs typeface="Heebo Bold" pitchFamily="34" charset="-120"/>
              </a:rPr>
              <a:t>Mansoor Bukhari</a:t>
            </a:r>
            <a:endParaRPr lang="en-US"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0301" y="731520"/>
            <a:ext cx="7676198" cy="1310402"/>
          </a:xfrm>
          <a:prstGeom prst="rect">
            <a:avLst/>
          </a:prstGeom>
          <a:noFill/>
          <a:ln/>
        </p:spPr>
        <p:txBody>
          <a:bodyPr wrap="square" lIns="0" tIns="0" rIns="0" bIns="0" rtlCol="0" anchor="t"/>
          <a:lstStyle/>
          <a:p>
            <a:pPr marL="0" indent="0" algn="l">
              <a:lnSpc>
                <a:spcPts val="5150"/>
              </a:lnSpc>
              <a:buNone/>
            </a:pPr>
            <a:r>
              <a:rPr lang="en-US" sz="4100" dirty="0">
                <a:solidFill>
                  <a:srgbClr val="152D47"/>
                </a:solidFill>
                <a:latin typeface="Crimson Pro Semi Bold" pitchFamily="34" charset="0"/>
                <a:ea typeface="Crimson Pro Semi Bold" pitchFamily="34" charset="-122"/>
                <a:cs typeface="Crimson Pro Semi Bold" pitchFamily="34" charset="-120"/>
              </a:rPr>
              <a:t>Protect Yourself from Money Mule Scams</a:t>
            </a:r>
            <a:endParaRPr lang="en-US" sz="4100" dirty="0"/>
          </a:p>
        </p:txBody>
      </p:sp>
      <p:pic>
        <p:nvPicPr>
          <p:cNvPr id="4" name="Image 1" descr="preencoded.png"/>
          <p:cNvPicPr>
            <a:picLocks noChangeAspect="1"/>
          </p:cNvPicPr>
          <p:nvPr/>
        </p:nvPicPr>
        <p:blipFill>
          <a:blip r:embed="rId4"/>
          <a:stretch>
            <a:fillRect/>
          </a:stretch>
        </p:blipFill>
        <p:spPr>
          <a:xfrm>
            <a:off x="6220301" y="2356366"/>
            <a:ext cx="524232" cy="524232"/>
          </a:xfrm>
          <a:prstGeom prst="rect">
            <a:avLst/>
          </a:prstGeom>
        </p:spPr>
      </p:pic>
      <p:sp>
        <p:nvSpPr>
          <p:cNvPr id="5" name="Text 1"/>
          <p:cNvSpPr/>
          <p:nvPr/>
        </p:nvSpPr>
        <p:spPr>
          <a:xfrm>
            <a:off x="6220301" y="3090267"/>
            <a:ext cx="2383988" cy="655320"/>
          </a:xfrm>
          <a:prstGeom prst="rect">
            <a:avLst/>
          </a:prstGeom>
          <a:noFill/>
          <a:ln/>
        </p:spPr>
        <p:txBody>
          <a:bodyPr wrap="square" lIns="0" tIns="0" rIns="0" bIns="0" rtlCol="0" anchor="t"/>
          <a:lstStyle/>
          <a:p>
            <a:pPr marL="0" indent="0" algn="l">
              <a:lnSpc>
                <a:spcPts val="2550"/>
              </a:lnSpc>
              <a:buNone/>
            </a:pPr>
            <a:r>
              <a:rPr lang="en-US" sz="2050" dirty="0">
                <a:solidFill>
                  <a:srgbClr val="4C4C4D"/>
                </a:solidFill>
                <a:latin typeface="Crimson Pro Semi Bold" pitchFamily="34" charset="0"/>
                <a:ea typeface="Crimson Pro Semi Bold" pitchFamily="34" charset="-122"/>
                <a:cs typeface="Crimson Pro Semi Bold" pitchFamily="34" charset="-120"/>
              </a:rPr>
              <a:t>Report Suspicious Activity</a:t>
            </a:r>
            <a:endParaRPr lang="en-US" sz="2050" dirty="0"/>
          </a:p>
        </p:txBody>
      </p:sp>
      <p:sp>
        <p:nvSpPr>
          <p:cNvPr id="6" name="Text 2"/>
          <p:cNvSpPr/>
          <p:nvPr/>
        </p:nvSpPr>
        <p:spPr>
          <a:xfrm>
            <a:off x="6220301" y="3871317"/>
            <a:ext cx="2383988" cy="1006197"/>
          </a:xfrm>
          <a:prstGeom prst="rect">
            <a:avLst/>
          </a:prstGeom>
          <a:noFill/>
          <a:ln/>
        </p:spPr>
        <p:txBody>
          <a:bodyPr wrap="square" lIns="0" tIns="0" rIns="0" bIns="0" rtlCol="0" anchor="t"/>
          <a:lstStyle/>
          <a:p>
            <a:pPr marL="0" indent="0" algn="l">
              <a:lnSpc>
                <a:spcPts val="2600"/>
              </a:lnSpc>
              <a:buNone/>
            </a:pPr>
            <a:r>
              <a:rPr lang="en-US" sz="1650" dirty="0">
                <a:solidFill>
                  <a:srgbClr val="4C4C4D"/>
                </a:solidFill>
                <a:latin typeface="Heebo" pitchFamily="34" charset="0"/>
                <a:ea typeface="Heebo" pitchFamily="34" charset="-122"/>
                <a:cs typeface="Heebo" pitchFamily="34" charset="-120"/>
              </a:rPr>
              <a:t>Report to the FTC and FBI. Early reporting helps prevent further crime.</a:t>
            </a:r>
            <a:endParaRPr lang="en-US" sz="1650" dirty="0"/>
          </a:p>
        </p:txBody>
      </p:sp>
      <p:pic>
        <p:nvPicPr>
          <p:cNvPr id="7" name="Image 2" descr="preencoded.png"/>
          <p:cNvPicPr>
            <a:picLocks noChangeAspect="1"/>
          </p:cNvPicPr>
          <p:nvPr/>
        </p:nvPicPr>
        <p:blipFill>
          <a:blip r:embed="rId5"/>
          <a:stretch>
            <a:fillRect/>
          </a:stretch>
        </p:blipFill>
        <p:spPr>
          <a:xfrm>
            <a:off x="8866346" y="2356366"/>
            <a:ext cx="524232" cy="524232"/>
          </a:xfrm>
          <a:prstGeom prst="rect">
            <a:avLst/>
          </a:prstGeom>
        </p:spPr>
      </p:pic>
      <p:sp>
        <p:nvSpPr>
          <p:cNvPr id="8" name="Text 3"/>
          <p:cNvSpPr/>
          <p:nvPr/>
        </p:nvSpPr>
        <p:spPr>
          <a:xfrm>
            <a:off x="8866346" y="3090267"/>
            <a:ext cx="2383988" cy="327660"/>
          </a:xfrm>
          <a:prstGeom prst="rect">
            <a:avLst/>
          </a:prstGeom>
          <a:noFill/>
          <a:ln/>
        </p:spPr>
        <p:txBody>
          <a:bodyPr wrap="none" lIns="0" tIns="0" rIns="0" bIns="0" rtlCol="0" anchor="t"/>
          <a:lstStyle/>
          <a:p>
            <a:pPr marL="0" indent="0" algn="l">
              <a:lnSpc>
                <a:spcPts val="2550"/>
              </a:lnSpc>
              <a:buNone/>
            </a:pPr>
            <a:r>
              <a:rPr lang="en-US" sz="2050" dirty="0">
                <a:solidFill>
                  <a:srgbClr val="4C4C4D"/>
                </a:solidFill>
                <a:latin typeface="Crimson Pro Semi Bold" pitchFamily="34" charset="0"/>
                <a:ea typeface="Crimson Pro Semi Bold" pitchFamily="34" charset="-122"/>
                <a:cs typeface="Crimson Pro Semi Bold" pitchFamily="34" charset="-120"/>
              </a:rPr>
              <a:t>Verify Legitimacy</a:t>
            </a:r>
            <a:endParaRPr lang="en-US" sz="2050" dirty="0"/>
          </a:p>
        </p:txBody>
      </p:sp>
      <p:sp>
        <p:nvSpPr>
          <p:cNvPr id="9" name="Text 4"/>
          <p:cNvSpPr/>
          <p:nvPr/>
        </p:nvSpPr>
        <p:spPr>
          <a:xfrm>
            <a:off x="8866346" y="3543657"/>
            <a:ext cx="2383988" cy="1341596"/>
          </a:xfrm>
          <a:prstGeom prst="rect">
            <a:avLst/>
          </a:prstGeom>
          <a:noFill/>
          <a:ln/>
        </p:spPr>
        <p:txBody>
          <a:bodyPr wrap="square" lIns="0" tIns="0" rIns="0" bIns="0" rtlCol="0" anchor="t"/>
          <a:lstStyle/>
          <a:p>
            <a:pPr marL="0" indent="0" algn="l">
              <a:lnSpc>
                <a:spcPts val="2600"/>
              </a:lnSpc>
              <a:buNone/>
            </a:pPr>
            <a:r>
              <a:rPr lang="en-US" sz="1650" dirty="0">
                <a:solidFill>
                  <a:srgbClr val="4C4C4D"/>
                </a:solidFill>
                <a:latin typeface="Heebo" pitchFamily="34" charset="0"/>
                <a:ea typeface="Heebo" pitchFamily="34" charset="-122"/>
                <a:cs typeface="Heebo" pitchFamily="34" charset="-120"/>
              </a:rPr>
              <a:t>Always verify financial requests. Confirm their authenticity before acting.</a:t>
            </a:r>
            <a:endParaRPr lang="en-US" sz="1650" dirty="0"/>
          </a:p>
        </p:txBody>
      </p:sp>
      <p:pic>
        <p:nvPicPr>
          <p:cNvPr id="10" name="Image 3" descr="preencoded.png"/>
          <p:cNvPicPr>
            <a:picLocks noChangeAspect="1"/>
          </p:cNvPicPr>
          <p:nvPr/>
        </p:nvPicPr>
        <p:blipFill>
          <a:blip r:embed="rId6"/>
          <a:stretch>
            <a:fillRect/>
          </a:stretch>
        </p:blipFill>
        <p:spPr>
          <a:xfrm>
            <a:off x="11512391" y="2356366"/>
            <a:ext cx="524232" cy="524232"/>
          </a:xfrm>
          <a:prstGeom prst="rect">
            <a:avLst/>
          </a:prstGeom>
        </p:spPr>
      </p:pic>
      <p:sp>
        <p:nvSpPr>
          <p:cNvPr id="11" name="Text 5"/>
          <p:cNvSpPr/>
          <p:nvPr/>
        </p:nvSpPr>
        <p:spPr>
          <a:xfrm>
            <a:off x="11512391" y="3090267"/>
            <a:ext cx="2383988" cy="327660"/>
          </a:xfrm>
          <a:prstGeom prst="rect">
            <a:avLst/>
          </a:prstGeom>
          <a:noFill/>
          <a:ln/>
        </p:spPr>
        <p:txBody>
          <a:bodyPr wrap="none" lIns="0" tIns="0" rIns="0" bIns="0" rtlCol="0" anchor="t"/>
          <a:lstStyle/>
          <a:p>
            <a:pPr marL="0" indent="0" algn="l">
              <a:lnSpc>
                <a:spcPts val="2550"/>
              </a:lnSpc>
              <a:buNone/>
            </a:pPr>
            <a:r>
              <a:rPr lang="en-US" sz="2050" dirty="0">
                <a:solidFill>
                  <a:srgbClr val="4C4C4D"/>
                </a:solidFill>
                <a:latin typeface="Crimson Pro Semi Bold" pitchFamily="34" charset="0"/>
                <a:ea typeface="Crimson Pro Semi Bold" pitchFamily="34" charset="-122"/>
                <a:cs typeface="Crimson Pro Semi Bold" pitchFamily="34" charset="-120"/>
              </a:rPr>
              <a:t>Educate Loved Ones</a:t>
            </a:r>
            <a:endParaRPr lang="en-US" sz="2050" dirty="0"/>
          </a:p>
        </p:txBody>
      </p:sp>
      <p:sp>
        <p:nvSpPr>
          <p:cNvPr id="12" name="Text 6"/>
          <p:cNvSpPr/>
          <p:nvPr/>
        </p:nvSpPr>
        <p:spPr>
          <a:xfrm>
            <a:off x="11512391" y="3543657"/>
            <a:ext cx="2383988" cy="1006197"/>
          </a:xfrm>
          <a:prstGeom prst="rect">
            <a:avLst/>
          </a:prstGeom>
          <a:noFill/>
          <a:ln/>
        </p:spPr>
        <p:txBody>
          <a:bodyPr wrap="square" lIns="0" tIns="0" rIns="0" bIns="0" rtlCol="0" anchor="t"/>
          <a:lstStyle/>
          <a:p>
            <a:pPr marL="0" indent="0" algn="l">
              <a:lnSpc>
                <a:spcPts val="2600"/>
              </a:lnSpc>
              <a:buNone/>
            </a:pPr>
            <a:r>
              <a:rPr lang="en-US" sz="1650" dirty="0">
                <a:solidFill>
                  <a:srgbClr val="4C4C4D"/>
                </a:solidFill>
                <a:latin typeface="Heebo" pitchFamily="34" charset="0"/>
                <a:ea typeface="Heebo" pitchFamily="34" charset="-122"/>
                <a:cs typeface="Heebo" pitchFamily="34" charset="-120"/>
              </a:rPr>
              <a:t>Inform friends and family about these scams. Awareness is key.</a:t>
            </a:r>
            <a:endParaRPr lang="en-US" sz="1650" dirty="0"/>
          </a:p>
        </p:txBody>
      </p:sp>
      <p:pic>
        <p:nvPicPr>
          <p:cNvPr id="13" name="Image 4" descr="preencoded.png"/>
          <p:cNvPicPr>
            <a:picLocks noChangeAspect="1"/>
          </p:cNvPicPr>
          <p:nvPr/>
        </p:nvPicPr>
        <p:blipFill>
          <a:blip r:embed="rId7"/>
          <a:stretch>
            <a:fillRect/>
          </a:stretch>
        </p:blipFill>
        <p:spPr>
          <a:xfrm>
            <a:off x="6220301" y="5304592"/>
            <a:ext cx="524232" cy="524232"/>
          </a:xfrm>
          <a:prstGeom prst="rect">
            <a:avLst/>
          </a:prstGeom>
        </p:spPr>
      </p:pic>
      <p:sp>
        <p:nvSpPr>
          <p:cNvPr id="14" name="Text 7"/>
          <p:cNvSpPr/>
          <p:nvPr/>
        </p:nvSpPr>
        <p:spPr>
          <a:xfrm>
            <a:off x="6220301" y="6038493"/>
            <a:ext cx="2383988" cy="327660"/>
          </a:xfrm>
          <a:prstGeom prst="rect">
            <a:avLst/>
          </a:prstGeom>
          <a:noFill/>
          <a:ln/>
        </p:spPr>
        <p:txBody>
          <a:bodyPr wrap="none" lIns="0" tIns="0" rIns="0" bIns="0" rtlCol="0" anchor="t"/>
          <a:lstStyle/>
          <a:p>
            <a:pPr marL="0" indent="0" algn="l">
              <a:lnSpc>
                <a:spcPts val="2550"/>
              </a:lnSpc>
              <a:buNone/>
            </a:pPr>
            <a:r>
              <a:rPr lang="en-US" sz="2050" dirty="0">
                <a:solidFill>
                  <a:srgbClr val="4C4C4D"/>
                </a:solidFill>
                <a:latin typeface="Crimson Pro Semi Bold" pitchFamily="34" charset="0"/>
                <a:ea typeface="Crimson Pro Semi Bold" pitchFamily="34" charset="-122"/>
                <a:cs typeface="Crimson Pro Semi Bold" pitchFamily="34" charset="-120"/>
              </a:rPr>
              <a:t>Stay Informed</a:t>
            </a:r>
            <a:endParaRPr lang="en-US" sz="2050" dirty="0"/>
          </a:p>
        </p:txBody>
      </p:sp>
      <p:sp>
        <p:nvSpPr>
          <p:cNvPr id="15" name="Text 8"/>
          <p:cNvSpPr/>
          <p:nvPr/>
        </p:nvSpPr>
        <p:spPr>
          <a:xfrm>
            <a:off x="6220301" y="6491883"/>
            <a:ext cx="2383988" cy="1006197"/>
          </a:xfrm>
          <a:prstGeom prst="rect">
            <a:avLst/>
          </a:prstGeom>
          <a:noFill/>
          <a:ln/>
        </p:spPr>
        <p:txBody>
          <a:bodyPr wrap="square" lIns="0" tIns="0" rIns="0" bIns="0" rtlCol="0" anchor="t"/>
          <a:lstStyle/>
          <a:p>
            <a:pPr marL="0" indent="0" algn="l">
              <a:lnSpc>
                <a:spcPts val="2600"/>
              </a:lnSpc>
              <a:buNone/>
            </a:pPr>
            <a:r>
              <a:rPr lang="en-US" sz="1650" dirty="0">
                <a:solidFill>
                  <a:srgbClr val="4C4C4D"/>
                </a:solidFill>
                <a:latin typeface="Heebo" pitchFamily="34" charset="0"/>
                <a:ea typeface="Heebo" pitchFamily="34" charset="-122"/>
                <a:cs typeface="Heebo" pitchFamily="34" charset="-120"/>
              </a:rPr>
              <a:t>Stay updated on the latest fraud tactics. Knowledge protects you.</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721412"/>
            <a:ext cx="8881705"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Why Do Scammers Use Money Mules?</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Obscuring Origin</a:t>
            </a:r>
            <a:endParaRPr lang="en-US" sz="2200" dirty="0"/>
          </a:p>
        </p:txBody>
      </p:sp>
      <p:sp>
        <p:nvSpPr>
          <p:cNvPr id="4" name="Text 2"/>
          <p:cNvSpPr/>
          <p:nvPr/>
        </p:nvSpPr>
        <p:spPr>
          <a:xfrm>
            <a:off x="793790" y="4578310"/>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Scammers use mules to hide the illegal origins of funds. This adds layers, making tracking difficult.</a:t>
            </a:r>
            <a:endParaRPr lang="en-US" sz="1750" dirty="0"/>
          </a:p>
        </p:txBody>
      </p:sp>
      <p:sp>
        <p:nvSpPr>
          <p:cNvPr id="5" name="Text 3"/>
          <p:cNvSpPr/>
          <p:nvPr/>
        </p:nvSpPr>
        <p:spPr>
          <a:xfrm>
            <a:off x="7599521" y="39971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Anonymity &amp; Bypass</a:t>
            </a:r>
            <a:endParaRPr lang="en-US" sz="2200" dirty="0"/>
          </a:p>
        </p:txBody>
      </p:sp>
      <p:sp>
        <p:nvSpPr>
          <p:cNvPr id="6" name="Text 4"/>
          <p:cNvSpPr/>
          <p:nvPr/>
        </p:nvSpPr>
        <p:spPr>
          <a:xfrm>
            <a:off x="7599521" y="4578310"/>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Mules help scammers remain anonymous. They also bypass traditional banking system controls.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2556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Fake Job Scams</a:t>
            </a:r>
            <a:endParaRPr lang="en-US" sz="4450" dirty="0"/>
          </a:p>
        </p:txBody>
      </p:sp>
      <p:sp>
        <p:nvSpPr>
          <p:cNvPr id="4" name="Shape 1"/>
          <p:cNvSpPr/>
          <p:nvPr/>
        </p:nvSpPr>
        <p:spPr>
          <a:xfrm>
            <a:off x="793790" y="2674501"/>
            <a:ext cx="3664863" cy="2032754"/>
          </a:xfrm>
          <a:prstGeom prst="roundRect">
            <a:avLst>
              <a:gd name="adj" fmla="val 1674"/>
            </a:avLst>
          </a:prstGeom>
          <a:solidFill>
            <a:srgbClr val="F2EEEE"/>
          </a:solidFill>
          <a:ln/>
        </p:spPr>
      </p:sp>
      <p:sp>
        <p:nvSpPr>
          <p:cNvPr id="5" name="Text 2"/>
          <p:cNvSpPr/>
          <p:nvPr/>
        </p:nvSpPr>
        <p:spPr>
          <a:xfrm>
            <a:off x="1020604" y="29013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"Mystery Shopper"</a:t>
            </a:r>
            <a:endParaRPr lang="en-US" sz="2200" dirty="0"/>
          </a:p>
        </p:txBody>
      </p:sp>
      <p:sp>
        <p:nvSpPr>
          <p:cNvPr id="6" name="Text 3"/>
          <p:cNvSpPr/>
          <p:nvPr/>
        </p:nvSpPr>
        <p:spPr>
          <a:xfrm>
            <a:off x="1020604" y="3391733"/>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Offers to evaluate store services. These often require handling payments.</a:t>
            </a:r>
            <a:endParaRPr lang="en-US" sz="1750" dirty="0"/>
          </a:p>
        </p:txBody>
      </p:sp>
      <p:sp>
        <p:nvSpPr>
          <p:cNvPr id="7" name="Shape 4"/>
          <p:cNvSpPr/>
          <p:nvPr/>
        </p:nvSpPr>
        <p:spPr>
          <a:xfrm>
            <a:off x="4685467" y="2674501"/>
            <a:ext cx="3664863" cy="2032754"/>
          </a:xfrm>
          <a:prstGeom prst="roundRect">
            <a:avLst>
              <a:gd name="adj" fmla="val 1674"/>
            </a:avLst>
          </a:prstGeom>
          <a:solidFill>
            <a:srgbClr val="F2EEEE"/>
          </a:solidFill>
          <a:ln/>
        </p:spPr>
      </p:sp>
      <p:sp>
        <p:nvSpPr>
          <p:cNvPr id="8" name="Text 5"/>
          <p:cNvSpPr/>
          <p:nvPr/>
        </p:nvSpPr>
        <p:spPr>
          <a:xfrm>
            <a:off x="4912281" y="29013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"Payment Processor"</a:t>
            </a:r>
            <a:endParaRPr lang="en-US" sz="2200" dirty="0"/>
          </a:p>
        </p:txBody>
      </p:sp>
      <p:sp>
        <p:nvSpPr>
          <p:cNvPr id="9" name="Text 6"/>
          <p:cNvSpPr/>
          <p:nvPr/>
        </p:nvSpPr>
        <p:spPr>
          <a:xfrm>
            <a:off x="4912281" y="3391733"/>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Roles handling client payments. Ads appear on job boards or via unsolicited emails.</a:t>
            </a:r>
            <a:endParaRPr lang="en-US" sz="1750" dirty="0"/>
          </a:p>
        </p:txBody>
      </p:sp>
      <p:sp>
        <p:nvSpPr>
          <p:cNvPr id="10" name="Shape 7"/>
          <p:cNvSpPr/>
          <p:nvPr/>
        </p:nvSpPr>
        <p:spPr>
          <a:xfrm>
            <a:off x="793790" y="4934069"/>
            <a:ext cx="7556421" cy="1669852"/>
          </a:xfrm>
          <a:prstGeom prst="roundRect">
            <a:avLst>
              <a:gd name="adj" fmla="val 2038"/>
            </a:avLst>
          </a:prstGeom>
          <a:solidFill>
            <a:srgbClr val="F2EEEE"/>
          </a:solidFill>
          <a:ln/>
        </p:spPr>
      </p:sp>
      <p:sp>
        <p:nvSpPr>
          <p:cNvPr id="11" name="Text 8"/>
          <p:cNvSpPr/>
          <p:nvPr/>
        </p:nvSpPr>
        <p:spPr>
          <a:xfrm>
            <a:off x="1020604" y="51608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Account Requirement</a:t>
            </a:r>
            <a:endParaRPr lang="en-US" sz="2200" dirty="0"/>
          </a:p>
        </p:txBody>
      </p:sp>
      <p:sp>
        <p:nvSpPr>
          <p:cNvPr id="12" name="Text 9"/>
          <p:cNvSpPr/>
          <p:nvPr/>
        </p:nvSpPr>
        <p:spPr>
          <a:xfrm>
            <a:off x="1020604" y="5651302"/>
            <a:ext cx="7102793"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These fake jobs demand opening bank accounts for "work," drawing in victims.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2935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Romance Scams</a:t>
            </a:r>
            <a:endParaRPr lang="en-US" sz="4450" dirty="0"/>
          </a:p>
        </p:txBody>
      </p:sp>
      <p:sp>
        <p:nvSpPr>
          <p:cNvPr id="4" name="Shape 1"/>
          <p:cNvSpPr/>
          <p:nvPr/>
        </p:nvSpPr>
        <p:spPr>
          <a:xfrm>
            <a:off x="6280190" y="2578298"/>
            <a:ext cx="510302" cy="510302"/>
          </a:xfrm>
          <a:prstGeom prst="roundRect">
            <a:avLst>
              <a:gd name="adj" fmla="val 6667"/>
            </a:avLst>
          </a:prstGeom>
          <a:solidFill>
            <a:srgbClr val="F2EEEE"/>
          </a:solidFill>
          <a:ln/>
        </p:spPr>
      </p:sp>
      <p:pic>
        <p:nvPicPr>
          <p:cNvPr id="5" name="Image 1" descr="preencoded.png"/>
          <p:cNvPicPr>
            <a:picLocks noChangeAspect="1"/>
          </p:cNvPicPr>
          <p:nvPr/>
        </p:nvPicPr>
        <p:blipFill>
          <a:blip r:embed="rId4"/>
          <a:stretch>
            <a:fillRect/>
          </a:stretch>
        </p:blipFill>
        <p:spPr>
          <a:xfrm>
            <a:off x="6365260" y="2620804"/>
            <a:ext cx="340162" cy="425291"/>
          </a:xfrm>
          <a:prstGeom prst="rect">
            <a:avLst/>
          </a:prstGeom>
        </p:spPr>
      </p:pic>
      <p:sp>
        <p:nvSpPr>
          <p:cNvPr id="6" name="Text 2"/>
          <p:cNvSpPr/>
          <p:nvPr/>
        </p:nvSpPr>
        <p:spPr>
          <a:xfrm>
            <a:off x="7017306" y="2656165"/>
            <a:ext cx="2899410" cy="708660"/>
          </a:xfrm>
          <a:prstGeom prst="rect">
            <a:avLst/>
          </a:prstGeom>
          <a:noFill/>
          <a:ln/>
        </p:spPr>
        <p:txBody>
          <a:bodyPr wrap="squar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Emotional Manipulation</a:t>
            </a:r>
            <a:endParaRPr lang="en-US" sz="2200" dirty="0"/>
          </a:p>
        </p:txBody>
      </p:sp>
      <p:sp>
        <p:nvSpPr>
          <p:cNvPr id="7" name="Text 3"/>
          <p:cNvSpPr/>
          <p:nvPr/>
        </p:nvSpPr>
        <p:spPr>
          <a:xfrm>
            <a:off x="7017306" y="3500914"/>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Scammers build online relationships. They then request financial "help" for emergencies.</a:t>
            </a:r>
            <a:endParaRPr lang="en-US" sz="1750" dirty="0"/>
          </a:p>
        </p:txBody>
      </p:sp>
      <p:sp>
        <p:nvSpPr>
          <p:cNvPr id="8" name="Shape 4"/>
          <p:cNvSpPr/>
          <p:nvPr/>
        </p:nvSpPr>
        <p:spPr>
          <a:xfrm>
            <a:off x="10200203" y="2578298"/>
            <a:ext cx="510302" cy="510302"/>
          </a:xfrm>
          <a:prstGeom prst="roundRect">
            <a:avLst>
              <a:gd name="adj" fmla="val 6667"/>
            </a:avLst>
          </a:prstGeom>
          <a:solidFill>
            <a:srgbClr val="F2EEEE"/>
          </a:solidFill>
          <a:ln/>
        </p:spPr>
      </p:sp>
      <p:pic>
        <p:nvPicPr>
          <p:cNvPr id="9" name="Image 2" descr="preencoded.png"/>
          <p:cNvPicPr>
            <a:picLocks noChangeAspect="1"/>
          </p:cNvPicPr>
          <p:nvPr/>
        </p:nvPicPr>
        <p:blipFill>
          <a:blip r:embed="rId5"/>
          <a:stretch>
            <a:fillRect/>
          </a:stretch>
        </p:blipFill>
        <p:spPr>
          <a:xfrm>
            <a:off x="10285274" y="2620804"/>
            <a:ext cx="340162" cy="425291"/>
          </a:xfrm>
          <a:prstGeom prst="rect">
            <a:avLst/>
          </a:prstGeom>
        </p:spPr>
      </p:pic>
      <p:sp>
        <p:nvSpPr>
          <p:cNvPr id="10" name="Text 5"/>
          <p:cNvSpPr/>
          <p:nvPr/>
        </p:nvSpPr>
        <p:spPr>
          <a:xfrm>
            <a:off x="10937319" y="26561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Financial Requests</a:t>
            </a:r>
            <a:endParaRPr lang="en-US" sz="2200" dirty="0"/>
          </a:p>
        </p:txBody>
      </p:sp>
      <p:sp>
        <p:nvSpPr>
          <p:cNvPr id="11" name="Text 6"/>
          <p:cNvSpPr/>
          <p:nvPr/>
        </p:nvSpPr>
        <p:spPr>
          <a:xfrm>
            <a:off x="10937319" y="3146584"/>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Reasons vary: medical bills, travel, or business ventures. Victims send or receive funds unknowingly.</a:t>
            </a:r>
            <a:endParaRPr lang="en-US" sz="1750" dirty="0"/>
          </a:p>
        </p:txBody>
      </p:sp>
      <p:sp>
        <p:nvSpPr>
          <p:cNvPr id="12" name="Shape 7"/>
          <p:cNvSpPr/>
          <p:nvPr/>
        </p:nvSpPr>
        <p:spPr>
          <a:xfrm>
            <a:off x="6280190" y="5406152"/>
            <a:ext cx="510302" cy="510302"/>
          </a:xfrm>
          <a:prstGeom prst="roundRect">
            <a:avLst>
              <a:gd name="adj" fmla="val 6667"/>
            </a:avLst>
          </a:prstGeom>
          <a:solidFill>
            <a:srgbClr val="F2EEEE"/>
          </a:solidFill>
          <a:ln/>
        </p:spPr>
      </p:sp>
      <p:pic>
        <p:nvPicPr>
          <p:cNvPr id="13" name="Image 3" descr="preencoded.png"/>
          <p:cNvPicPr>
            <a:picLocks noChangeAspect="1"/>
          </p:cNvPicPr>
          <p:nvPr/>
        </p:nvPicPr>
        <p:blipFill>
          <a:blip r:embed="rId6"/>
          <a:stretch>
            <a:fillRect/>
          </a:stretch>
        </p:blipFill>
        <p:spPr>
          <a:xfrm>
            <a:off x="6365260" y="5448657"/>
            <a:ext cx="340162" cy="425291"/>
          </a:xfrm>
          <a:prstGeom prst="rect">
            <a:avLst/>
          </a:prstGeom>
        </p:spPr>
      </p:pic>
      <p:sp>
        <p:nvSpPr>
          <p:cNvPr id="14" name="Text 8"/>
          <p:cNvSpPr/>
          <p:nvPr/>
        </p:nvSpPr>
        <p:spPr>
          <a:xfrm>
            <a:off x="7017306" y="548401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Significant Losses</a:t>
            </a:r>
            <a:endParaRPr lang="en-US" sz="2200" dirty="0"/>
          </a:p>
        </p:txBody>
      </p:sp>
      <p:sp>
        <p:nvSpPr>
          <p:cNvPr id="15" name="Text 9"/>
          <p:cNvSpPr/>
          <p:nvPr/>
        </p:nvSpPr>
        <p:spPr>
          <a:xfrm>
            <a:off x="7017306" y="5974437"/>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In 2023, the average romance scam loss was $14,500. This data comes from the FBI.</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9446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Account Rental Scams</a:t>
            </a:r>
            <a:endParaRPr lang="en-US" sz="4450" dirty="0"/>
          </a:p>
        </p:txBody>
      </p:sp>
      <p:pic>
        <p:nvPicPr>
          <p:cNvPr id="4" name="Image 1" descr="preencoded.png"/>
          <p:cNvPicPr>
            <a:picLocks noChangeAspect="1"/>
          </p:cNvPicPr>
          <p:nvPr/>
        </p:nvPicPr>
        <p:blipFill>
          <a:blip r:embed="rId4"/>
          <a:stretch>
            <a:fillRect/>
          </a:stretch>
        </p:blipFill>
        <p:spPr>
          <a:xfrm>
            <a:off x="6280190" y="2443401"/>
            <a:ext cx="1134070" cy="1669852"/>
          </a:xfrm>
          <a:prstGeom prst="rect">
            <a:avLst/>
          </a:prstGeom>
        </p:spPr>
      </p:pic>
      <p:sp>
        <p:nvSpPr>
          <p:cNvPr id="5" name="Text 1"/>
          <p:cNvSpPr/>
          <p:nvPr/>
        </p:nvSpPr>
        <p:spPr>
          <a:xfrm>
            <a:off x="7754422" y="2670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Offer to Rent</a:t>
            </a:r>
            <a:endParaRPr lang="en-US" sz="2200" dirty="0"/>
          </a:p>
        </p:txBody>
      </p:sp>
      <p:sp>
        <p:nvSpPr>
          <p:cNvPr id="6" name="Text 2"/>
          <p:cNvSpPr/>
          <p:nvPr/>
        </p:nvSpPr>
        <p:spPr>
          <a:xfrm>
            <a:off x="7754422" y="3160633"/>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Scammers request use of bank accounts for a fee. They offer $500-$5000 monthly.</a:t>
            </a:r>
            <a:endParaRPr lang="en-US" sz="1750" dirty="0"/>
          </a:p>
        </p:txBody>
      </p:sp>
      <p:pic>
        <p:nvPicPr>
          <p:cNvPr id="7" name="Image 2" descr="preencoded.png"/>
          <p:cNvPicPr>
            <a:picLocks noChangeAspect="1"/>
          </p:cNvPicPr>
          <p:nvPr/>
        </p:nvPicPr>
        <p:blipFill>
          <a:blip r:embed="rId5"/>
          <a:stretch>
            <a:fillRect/>
          </a:stretch>
        </p:blipFill>
        <p:spPr>
          <a:xfrm>
            <a:off x="6280190" y="4113252"/>
            <a:ext cx="1134070" cy="1360884"/>
          </a:xfrm>
          <a:prstGeom prst="rect">
            <a:avLst/>
          </a:prstGeom>
        </p:spPr>
      </p:pic>
      <p:sp>
        <p:nvSpPr>
          <p:cNvPr id="8" name="Text 3"/>
          <p:cNvSpPr/>
          <p:nvPr/>
        </p:nvSpPr>
        <p:spPr>
          <a:xfrm>
            <a:off x="7754422" y="43400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False Pretenses</a:t>
            </a:r>
            <a:endParaRPr lang="en-US" sz="2200" dirty="0"/>
          </a:p>
        </p:txBody>
      </p:sp>
      <p:sp>
        <p:nvSpPr>
          <p:cNvPr id="9" name="Text 4"/>
          <p:cNvSpPr/>
          <p:nvPr/>
        </p:nvSpPr>
        <p:spPr>
          <a:xfrm>
            <a:off x="7754422" y="4830485"/>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Reasons include "business expansion" or "tax issues."</a:t>
            </a:r>
            <a:endParaRPr lang="en-US" sz="1750" dirty="0"/>
          </a:p>
        </p:txBody>
      </p:sp>
      <p:pic>
        <p:nvPicPr>
          <p:cNvPr id="10" name="Image 3" descr="preencoded.png"/>
          <p:cNvPicPr>
            <a:picLocks noChangeAspect="1"/>
          </p:cNvPicPr>
          <p:nvPr/>
        </p:nvPicPr>
        <p:blipFill>
          <a:blip r:embed="rId6"/>
          <a:stretch>
            <a:fillRect/>
          </a:stretch>
        </p:blipFill>
        <p:spPr>
          <a:xfrm>
            <a:off x="6280190" y="5474137"/>
            <a:ext cx="1134070" cy="1360884"/>
          </a:xfrm>
          <a:prstGeom prst="rect">
            <a:avLst/>
          </a:prstGeom>
        </p:spPr>
      </p:pic>
      <p:sp>
        <p:nvSpPr>
          <p:cNvPr id="11" name="Text 5"/>
          <p:cNvSpPr/>
          <p:nvPr/>
        </p:nvSpPr>
        <p:spPr>
          <a:xfrm>
            <a:off x="7754422" y="57009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Unknowing Aid</a:t>
            </a:r>
            <a:endParaRPr lang="en-US" sz="2200" dirty="0"/>
          </a:p>
        </p:txBody>
      </p:sp>
      <p:sp>
        <p:nvSpPr>
          <p:cNvPr id="12" name="Text 6"/>
          <p:cNvSpPr/>
          <p:nvPr/>
        </p:nvSpPr>
        <p:spPr>
          <a:xfrm>
            <a:off x="7754422" y="6191369"/>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Victims grant access, unknowingly helping illegal transfers.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7214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Cryptocurrency Traps</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3894892" y="2986564"/>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4C4C4D"/>
                </a:solidFill>
                <a:latin typeface="Crimson Pro Semi Bold" pitchFamily="34" charset="0"/>
                <a:ea typeface="Crimson Pro Semi Bold" pitchFamily="34" charset="-122"/>
                <a:cs typeface="Crimson Pro Semi Bold" pitchFamily="34" charset="-120"/>
              </a:rPr>
              <a:t>1</a:t>
            </a:r>
            <a:endParaRPr lang="en-US" sz="2500" dirty="0"/>
          </a:p>
        </p:txBody>
      </p:sp>
      <p:sp>
        <p:nvSpPr>
          <p:cNvPr id="5" name="Text 2"/>
          <p:cNvSpPr/>
          <p:nvPr/>
        </p:nvSpPr>
        <p:spPr>
          <a:xfrm>
            <a:off x="5357217" y="25428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Untraceable</a:t>
            </a:r>
            <a:endParaRPr lang="en-US" sz="2200" dirty="0"/>
          </a:p>
        </p:txBody>
      </p:sp>
      <p:sp>
        <p:nvSpPr>
          <p:cNvPr id="6" name="Text 3"/>
          <p:cNvSpPr/>
          <p:nvPr/>
        </p:nvSpPr>
        <p:spPr>
          <a:xfrm>
            <a:off x="5357217" y="3033236"/>
            <a:ext cx="5321260"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Funds are hard to trace and recover after conversion.</a:t>
            </a:r>
            <a:endParaRPr lang="en-US" sz="1750" dirty="0"/>
          </a:p>
        </p:txBody>
      </p:sp>
      <p:sp>
        <p:nvSpPr>
          <p:cNvPr id="7" name="Shape 4"/>
          <p:cNvSpPr/>
          <p:nvPr/>
        </p:nvSpPr>
        <p:spPr>
          <a:xfrm>
            <a:off x="5187077" y="3817501"/>
            <a:ext cx="8592860" cy="15240"/>
          </a:xfrm>
          <a:prstGeom prst="roundRect">
            <a:avLst>
              <a:gd name="adj" fmla="val 223256"/>
            </a:avLst>
          </a:prstGeom>
          <a:solidFill>
            <a:srgbClr val="D8D4D4"/>
          </a:solidFill>
          <a:ln/>
        </p:spPr>
      </p:sp>
      <p:pic>
        <p:nvPicPr>
          <p:cNvPr id="8"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9" name="Text 5"/>
          <p:cNvSpPr/>
          <p:nvPr/>
        </p:nvSpPr>
        <p:spPr>
          <a:xfrm>
            <a:off x="3894892" y="4496633"/>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4C4C4D"/>
                </a:solidFill>
                <a:latin typeface="Crimson Pro Semi Bold" pitchFamily="34" charset="0"/>
                <a:ea typeface="Crimson Pro Semi Bold" pitchFamily="34" charset="-122"/>
                <a:cs typeface="Crimson Pro Semi Bold" pitchFamily="34" charset="-120"/>
              </a:rPr>
              <a:t>2</a:t>
            </a:r>
            <a:endParaRPr lang="en-US" sz="2500" dirty="0"/>
          </a:p>
        </p:txBody>
      </p:sp>
      <p:sp>
        <p:nvSpPr>
          <p:cNvPr id="10" name="Text 6"/>
          <p:cNvSpPr/>
          <p:nvPr/>
        </p:nvSpPr>
        <p:spPr>
          <a:xfrm>
            <a:off x="6433304" y="42693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Investment Lure</a:t>
            </a:r>
            <a:endParaRPr lang="en-US" sz="2200" dirty="0"/>
          </a:p>
        </p:txBody>
      </p:sp>
      <p:sp>
        <p:nvSpPr>
          <p:cNvPr id="11" name="Text 7"/>
          <p:cNvSpPr/>
          <p:nvPr/>
        </p:nvSpPr>
        <p:spPr>
          <a:xfrm>
            <a:off x="6433304" y="4759762"/>
            <a:ext cx="6528197"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Scammers push "investment opportunities" or "secure transfers."</a:t>
            </a:r>
            <a:endParaRPr lang="en-US" sz="1750" dirty="0"/>
          </a:p>
        </p:txBody>
      </p:sp>
      <p:sp>
        <p:nvSpPr>
          <p:cNvPr id="12" name="Shape 8"/>
          <p:cNvSpPr/>
          <p:nvPr/>
        </p:nvSpPr>
        <p:spPr>
          <a:xfrm>
            <a:off x="6263164" y="5544026"/>
            <a:ext cx="7516773" cy="15240"/>
          </a:xfrm>
          <a:prstGeom prst="roundRect">
            <a:avLst>
              <a:gd name="adj" fmla="val 223256"/>
            </a:avLst>
          </a:prstGeom>
          <a:solidFill>
            <a:srgbClr val="D8D4D4"/>
          </a:solidFill>
          <a:ln/>
        </p:spPr>
      </p:sp>
      <p:pic>
        <p:nvPicPr>
          <p:cNvPr id="13"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4" name="Text 9"/>
          <p:cNvSpPr/>
          <p:nvPr/>
        </p:nvSpPr>
        <p:spPr>
          <a:xfrm>
            <a:off x="3894773" y="6223159"/>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4C4C4D"/>
                </a:solidFill>
                <a:latin typeface="Crimson Pro Semi Bold" pitchFamily="34" charset="0"/>
                <a:ea typeface="Crimson Pro Semi Bold" pitchFamily="34" charset="-122"/>
                <a:cs typeface="Crimson Pro Semi Bold" pitchFamily="34" charset="-120"/>
              </a:rPr>
              <a:t>3</a:t>
            </a:r>
            <a:endParaRPr lang="en-US" sz="2500" dirty="0"/>
          </a:p>
        </p:txBody>
      </p:sp>
      <p:sp>
        <p:nvSpPr>
          <p:cNvPr id="15" name="Text 10"/>
          <p:cNvSpPr/>
          <p:nvPr/>
        </p:nvSpPr>
        <p:spPr>
          <a:xfrm>
            <a:off x="7509272" y="58144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Crypto Conversion</a:t>
            </a:r>
            <a:endParaRPr lang="en-US" sz="2200" dirty="0"/>
          </a:p>
        </p:txBody>
      </p:sp>
      <p:sp>
        <p:nvSpPr>
          <p:cNvPr id="16" name="Text 11"/>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Victims convert funds to cryptocurrency, then transfer it to scammers.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95507"/>
            <a:ext cx="6132195"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The Digital Trail is Broken</a:t>
            </a:r>
            <a:endParaRPr lang="en-US" sz="4450" dirty="0"/>
          </a:p>
        </p:txBody>
      </p:sp>
      <p:sp>
        <p:nvSpPr>
          <p:cNvPr id="4" name="Shape 1"/>
          <p:cNvSpPr/>
          <p:nvPr/>
        </p:nvSpPr>
        <p:spPr>
          <a:xfrm>
            <a:off x="6535341" y="2244447"/>
            <a:ext cx="30480" cy="4789527"/>
          </a:xfrm>
          <a:prstGeom prst="roundRect">
            <a:avLst>
              <a:gd name="adj" fmla="val 111628"/>
            </a:avLst>
          </a:prstGeom>
          <a:solidFill>
            <a:srgbClr val="D8D4D4"/>
          </a:solidFill>
          <a:ln/>
        </p:spPr>
      </p:sp>
      <p:sp>
        <p:nvSpPr>
          <p:cNvPr id="5" name="Shape 2"/>
          <p:cNvSpPr/>
          <p:nvPr/>
        </p:nvSpPr>
        <p:spPr>
          <a:xfrm>
            <a:off x="6760012" y="2484358"/>
            <a:ext cx="680442" cy="30480"/>
          </a:xfrm>
          <a:prstGeom prst="roundRect">
            <a:avLst>
              <a:gd name="adj" fmla="val 111628"/>
            </a:avLst>
          </a:prstGeom>
          <a:solidFill>
            <a:srgbClr val="D8D4D4"/>
          </a:solidFill>
          <a:ln/>
        </p:spPr>
      </p:sp>
      <p:sp>
        <p:nvSpPr>
          <p:cNvPr id="6" name="Shape 3"/>
          <p:cNvSpPr/>
          <p:nvPr/>
        </p:nvSpPr>
        <p:spPr>
          <a:xfrm>
            <a:off x="6280190" y="2244447"/>
            <a:ext cx="510302" cy="510302"/>
          </a:xfrm>
          <a:prstGeom prst="roundRect">
            <a:avLst>
              <a:gd name="adj" fmla="val 6667"/>
            </a:avLst>
          </a:prstGeom>
          <a:solidFill>
            <a:srgbClr val="F2EEEE"/>
          </a:solidFill>
          <a:ln/>
        </p:spPr>
      </p:sp>
      <p:pic>
        <p:nvPicPr>
          <p:cNvPr id="7" name="Image 1" descr="preencoded.png"/>
          <p:cNvPicPr>
            <a:picLocks noChangeAspect="1"/>
          </p:cNvPicPr>
          <p:nvPr/>
        </p:nvPicPr>
        <p:blipFill>
          <a:blip r:embed="rId4"/>
          <a:stretch>
            <a:fillRect/>
          </a:stretch>
        </p:blipFill>
        <p:spPr>
          <a:xfrm>
            <a:off x="6365260" y="2286953"/>
            <a:ext cx="340162" cy="425291"/>
          </a:xfrm>
          <a:prstGeom prst="rect">
            <a:avLst/>
          </a:prstGeom>
        </p:spPr>
      </p:pic>
      <p:sp>
        <p:nvSpPr>
          <p:cNvPr id="8" name="Text 4"/>
          <p:cNvSpPr/>
          <p:nvPr/>
        </p:nvSpPr>
        <p:spPr>
          <a:xfrm>
            <a:off x="7669411" y="232231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Distance Created</a:t>
            </a:r>
            <a:endParaRPr lang="en-US" sz="2200" dirty="0"/>
          </a:p>
        </p:txBody>
      </p:sp>
      <p:sp>
        <p:nvSpPr>
          <p:cNvPr id="9" name="Text 5"/>
          <p:cNvSpPr/>
          <p:nvPr/>
        </p:nvSpPr>
        <p:spPr>
          <a:xfrm>
            <a:off x="7669411" y="2812733"/>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Mules create distance between the crime and the criminal. This complicates investigations.</a:t>
            </a:r>
            <a:endParaRPr lang="en-US" sz="1750" dirty="0"/>
          </a:p>
        </p:txBody>
      </p:sp>
      <p:sp>
        <p:nvSpPr>
          <p:cNvPr id="10" name="Shape 6"/>
          <p:cNvSpPr/>
          <p:nvPr/>
        </p:nvSpPr>
        <p:spPr>
          <a:xfrm>
            <a:off x="6760012" y="4232077"/>
            <a:ext cx="680442" cy="30480"/>
          </a:xfrm>
          <a:prstGeom prst="roundRect">
            <a:avLst>
              <a:gd name="adj" fmla="val 111628"/>
            </a:avLst>
          </a:prstGeom>
          <a:solidFill>
            <a:srgbClr val="D8D4D4"/>
          </a:solidFill>
          <a:ln/>
        </p:spPr>
      </p:sp>
      <p:sp>
        <p:nvSpPr>
          <p:cNvPr id="11" name="Shape 7"/>
          <p:cNvSpPr/>
          <p:nvPr/>
        </p:nvSpPr>
        <p:spPr>
          <a:xfrm>
            <a:off x="6280190" y="3992166"/>
            <a:ext cx="510302" cy="510302"/>
          </a:xfrm>
          <a:prstGeom prst="roundRect">
            <a:avLst>
              <a:gd name="adj" fmla="val 6667"/>
            </a:avLst>
          </a:prstGeom>
          <a:solidFill>
            <a:srgbClr val="F2EEEE"/>
          </a:solidFill>
          <a:ln/>
        </p:spPr>
      </p:sp>
      <p:pic>
        <p:nvPicPr>
          <p:cNvPr id="12" name="Image 2" descr="preencoded.png"/>
          <p:cNvPicPr>
            <a:picLocks noChangeAspect="1"/>
          </p:cNvPicPr>
          <p:nvPr/>
        </p:nvPicPr>
        <p:blipFill>
          <a:blip r:embed="rId5"/>
          <a:stretch>
            <a:fillRect/>
          </a:stretch>
        </p:blipFill>
        <p:spPr>
          <a:xfrm>
            <a:off x="6365260" y="4034671"/>
            <a:ext cx="340162" cy="425291"/>
          </a:xfrm>
          <a:prstGeom prst="rect">
            <a:avLst/>
          </a:prstGeom>
        </p:spPr>
      </p:pic>
      <p:sp>
        <p:nvSpPr>
          <p:cNvPr id="13" name="Text 8"/>
          <p:cNvSpPr/>
          <p:nvPr/>
        </p:nvSpPr>
        <p:spPr>
          <a:xfrm>
            <a:off x="7669411" y="4070033"/>
            <a:ext cx="2920127"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International Challenges</a:t>
            </a:r>
            <a:endParaRPr lang="en-US" sz="2200" dirty="0"/>
          </a:p>
        </p:txBody>
      </p:sp>
      <p:sp>
        <p:nvSpPr>
          <p:cNvPr id="14" name="Text 9"/>
          <p:cNvSpPr/>
          <p:nvPr/>
        </p:nvSpPr>
        <p:spPr>
          <a:xfrm>
            <a:off x="7669411" y="4560451"/>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Law enforcement struggles to track funds. International transactions add complexity.</a:t>
            </a:r>
            <a:endParaRPr lang="en-US" sz="1750" dirty="0"/>
          </a:p>
        </p:txBody>
      </p:sp>
      <p:sp>
        <p:nvSpPr>
          <p:cNvPr id="15" name="Shape 10"/>
          <p:cNvSpPr/>
          <p:nvPr/>
        </p:nvSpPr>
        <p:spPr>
          <a:xfrm>
            <a:off x="6760012" y="5979795"/>
            <a:ext cx="680442" cy="30480"/>
          </a:xfrm>
          <a:prstGeom prst="roundRect">
            <a:avLst>
              <a:gd name="adj" fmla="val 111628"/>
            </a:avLst>
          </a:prstGeom>
          <a:solidFill>
            <a:srgbClr val="D8D4D4"/>
          </a:solidFill>
          <a:ln/>
        </p:spPr>
      </p:sp>
      <p:sp>
        <p:nvSpPr>
          <p:cNvPr id="16" name="Shape 11"/>
          <p:cNvSpPr/>
          <p:nvPr/>
        </p:nvSpPr>
        <p:spPr>
          <a:xfrm>
            <a:off x="6280190" y="5739884"/>
            <a:ext cx="510302" cy="510302"/>
          </a:xfrm>
          <a:prstGeom prst="roundRect">
            <a:avLst>
              <a:gd name="adj" fmla="val 6667"/>
            </a:avLst>
          </a:prstGeom>
          <a:solidFill>
            <a:srgbClr val="F2EEEE"/>
          </a:solidFill>
          <a:ln/>
        </p:spPr>
      </p:sp>
      <p:pic>
        <p:nvPicPr>
          <p:cNvPr id="17" name="Image 3" descr="preencoded.png"/>
          <p:cNvPicPr>
            <a:picLocks noChangeAspect="1"/>
          </p:cNvPicPr>
          <p:nvPr/>
        </p:nvPicPr>
        <p:blipFill>
          <a:blip r:embed="rId6"/>
          <a:stretch>
            <a:fillRect/>
          </a:stretch>
        </p:blipFill>
        <p:spPr>
          <a:xfrm>
            <a:off x="6365260" y="5782389"/>
            <a:ext cx="340162" cy="425291"/>
          </a:xfrm>
          <a:prstGeom prst="rect">
            <a:avLst/>
          </a:prstGeom>
        </p:spPr>
      </p:pic>
      <p:sp>
        <p:nvSpPr>
          <p:cNvPr id="18" name="Text 12"/>
          <p:cNvSpPr/>
          <p:nvPr/>
        </p:nvSpPr>
        <p:spPr>
          <a:xfrm>
            <a:off x="7669411" y="58177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Jurisdictional Issues</a:t>
            </a:r>
            <a:endParaRPr lang="en-US" sz="2200" dirty="0"/>
          </a:p>
        </p:txBody>
      </p:sp>
      <p:sp>
        <p:nvSpPr>
          <p:cNvPr id="19" name="Text 13"/>
          <p:cNvSpPr/>
          <p:nvPr/>
        </p:nvSpPr>
        <p:spPr>
          <a:xfrm>
            <a:off x="7669411" y="6308169"/>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Legal jurisdiction problems arise. This further hinders prosecution.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45581"/>
            <a:ext cx="7398425"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Dangers of Being a Money Mule</a:t>
            </a:r>
            <a:endParaRPr lang="en-US" sz="4450" dirty="0"/>
          </a:p>
        </p:txBody>
      </p:sp>
      <p:sp>
        <p:nvSpPr>
          <p:cNvPr id="4" name="Text 1"/>
          <p:cNvSpPr/>
          <p:nvPr/>
        </p:nvSpPr>
        <p:spPr>
          <a:xfrm>
            <a:off x="6280190" y="3794522"/>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Criminal charges include money laundering and fraud.</a:t>
            </a:r>
            <a:endParaRPr lang="en-US" sz="1750" dirty="0"/>
          </a:p>
        </p:txBody>
      </p:sp>
      <p:sp>
        <p:nvSpPr>
          <p:cNvPr id="5" name="Text 2"/>
          <p:cNvSpPr/>
          <p:nvPr/>
        </p:nvSpPr>
        <p:spPr>
          <a:xfrm>
            <a:off x="6280190" y="4236720"/>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Penalties are jail time and hefty fines.</a:t>
            </a:r>
            <a:endParaRPr lang="en-US" sz="1750" dirty="0"/>
          </a:p>
        </p:txBody>
      </p:sp>
      <p:sp>
        <p:nvSpPr>
          <p:cNvPr id="6" name="Text 3"/>
          <p:cNvSpPr/>
          <p:nvPr/>
        </p:nvSpPr>
        <p:spPr>
          <a:xfrm>
            <a:off x="6280190" y="4678918"/>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Credit scores are damaged, affecting future employment.</a:t>
            </a:r>
            <a:endParaRPr lang="en-US" sz="1750" dirty="0"/>
          </a:p>
        </p:txBody>
      </p:sp>
      <p:sp>
        <p:nvSpPr>
          <p:cNvPr id="7" name="Text 4"/>
          <p:cNvSpPr/>
          <p:nvPr/>
        </p:nvSpPr>
        <p:spPr>
          <a:xfrm>
            <a:off x="6280190" y="5121116"/>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Bank accounts can be closed, making new accounts difficult to open.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624"/>
          </a:xfrm>
          <a:prstGeom prst="rect">
            <a:avLst/>
          </a:prstGeom>
        </p:spPr>
      </p:pic>
      <p:sp>
        <p:nvSpPr>
          <p:cNvPr id="3" name="Text 0"/>
          <p:cNvSpPr/>
          <p:nvPr/>
        </p:nvSpPr>
        <p:spPr>
          <a:xfrm>
            <a:off x="6262926" y="610195"/>
            <a:ext cx="7590949" cy="1386602"/>
          </a:xfrm>
          <a:prstGeom prst="rect">
            <a:avLst/>
          </a:prstGeom>
          <a:noFill/>
          <a:ln/>
        </p:spPr>
        <p:txBody>
          <a:bodyPr wrap="square" lIns="0" tIns="0" rIns="0" bIns="0" rtlCol="0" anchor="t"/>
          <a:lstStyle/>
          <a:p>
            <a:pPr marL="0" indent="0" algn="l">
              <a:lnSpc>
                <a:spcPts val="5450"/>
              </a:lnSpc>
              <a:buNone/>
            </a:pPr>
            <a:r>
              <a:rPr lang="en-US" sz="4350" dirty="0">
                <a:solidFill>
                  <a:srgbClr val="152D47"/>
                </a:solidFill>
                <a:latin typeface="Crimson Pro Semi Bold" pitchFamily="34" charset="0"/>
                <a:ea typeface="Crimson Pro Semi Bold" pitchFamily="34" charset="-122"/>
                <a:cs typeface="Crimson Pro Semi Bold" pitchFamily="34" charset="-120"/>
              </a:rPr>
              <a:t>How to Avoid Becoming a Money Mule</a:t>
            </a:r>
            <a:endParaRPr lang="en-US" sz="4350" dirty="0"/>
          </a:p>
        </p:txBody>
      </p:sp>
      <p:sp>
        <p:nvSpPr>
          <p:cNvPr id="4" name="Shape 1"/>
          <p:cNvSpPr/>
          <p:nvPr/>
        </p:nvSpPr>
        <p:spPr>
          <a:xfrm>
            <a:off x="6262926" y="2329577"/>
            <a:ext cx="166330" cy="834866"/>
          </a:xfrm>
          <a:prstGeom prst="roundRect">
            <a:avLst>
              <a:gd name="adj" fmla="val 20011"/>
            </a:avLst>
          </a:prstGeom>
          <a:solidFill>
            <a:srgbClr val="F2EEEE"/>
          </a:solidFill>
          <a:ln/>
        </p:spPr>
      </p:sp>
      <p:sp>
        <p:nvSpPr>
          <p:cNvPr id="5" name="Text 2"/>
          <p:cNvSpPr/>
          <p:nvPr/>
        </p:nvSpPr>
        <p:spPr>
          <a:xfrm>
            <a:off x="6762036" y="2329577"/>
            <a:ext cx="2773680" cy="346710"/>
          </a:xfrm>
          <a:prstGeom prst="rect">
            <a:avLst/>
          </a:prstGeom>
          <a:noFill/>
          <a:ln/>
        </p:spPr>
        <p:txBody>
          <a:bodyPr wrap="none" lIns="0" tIns="0" rIns="0" bIns="0" rtlCol="0" anchor="t"/>
          <a:lstStyle/>
          <a:p>
            <a:pPr marL="0" indent="0" algn="l">
              <a:lnSpc>
                <a:spcPts val="2700"/>
              </a:lnSpc>
              <a:buNone/>
            </a:pPr>
            <a:r>
              <a:rPr lang="en-US" sz="2150" dirty="0">
                <a:solidFill>
                  <a:srgbClr val="4C4C4D"/>
                </a:solidFill>
                <a:latin typeface="Crimson Pro Semi Bold" pitchFamily="34" charset="0"/>
                <a:ea typeface="Crimson Pro Semi Bold" pitchFamily="34" charset="-122"/>
                <a:cs typeface="Crimson Pro Semi Bold" pitchFamily="34" charset="-120"/>
              </a:rPr>
              <a:t>Be Skeptical</a:t>
            </a:r>
            <a:endParaRPr lang="en-US" sz="2150" dirty="0"/>
          </a:p>
        </p:txBody>
      </p:sp>
      <p:sp>
        <p:nvSpPr>
          <p:cNvPr id="6" name="Text 3"/>
          <p:cNvSpPr/>
          <p:nvPr/>
        </p:nvSpPr>
        <p:spPr>
          <a:xfrm>
            <a:off x="6762036" y="2809399"/>
            <a:ext cx="7091839" cy="355044"/>
          </a:xfrm>
          <a:prstGeom prst="rect">
            <a:avLst/>
          </a:prstGeom>
          <a:noFill/>
          <a:ln/>
        </p:spPr>
        <p:txBody>
          <a:bodyPr wrap="none" lIns="0" tIns="0" rIns="0" bIns="0" rtlCol="0" anchor="t"/>
          <a:lstStyle/>
          <a:p>
            <a:pPr marL="0" indent="0" algn="l">
              <a:lnSpc>
                <a:spcPts val="2750"/>
              </a:lnSpc>
              <a:buNone/>
            </a:pPr>
            <a:r>
              <a:rPr lang="en-US" sz="1700" dirty="0">
                <a:solidFill>
                  <a:srgbClr val="4C4C4D"/>
                </a:solidFill>
                <a:latin typeface="Heebo" pitchFamily="34" charset="0"/>
                <a:ea typeface="Heebo" pitchFamily="34" charset="-122"/>
                <a:cs typeface="Heebo" pitchFamily="34" charset="-120"/>
              </a:rPr>
              <a:t>Be wary of unsolicited job offers. They are often too good to be true.</a:t>
            </a:r>
            <a:endParaRPr lang="en-US" sz="1700" dirty="0"/>
          </a:p>
        </p:txBody>
      </p:sp>
      <p:sp>
        <p:nvSpPr>
          <p:cNvPr id="7" name="Shape 4"/>
          <p:cNvSpPr/>
          <p:nvPr/>
        </p:nvSpPr>
        <p:spPr>
          <a:xfrm>
            <a:off x="6595705" y="3386257"/>
            <a:ext cx="166330" cy="1189911"/>
          </a:xfrm>
          <a:prstGeom prst="roundRect">
            <a:avLst>
              <a:gd name="adj" fmla="val 20011"/>
            </a:avLst>
          </a:prstGeom>
          <a:solidFill>
            <a:srgbClr val="F2EEEE"/>
          </a:solidFill>
          <a:ln/>
        </p:spPr>
      </p:sp>
      <p:sp>
        <p:nvSpPr>
          <p:cNvPr id="8" name="Text 5"/>
          <p:cNvSpPr/>
          <p:nvPr/>
        </p:nvSpPr>
        <p:spPr>
          <a:xfrm>
            <a:off x="7094815" y="3386257"/>
            <a:ext cx="2773680" cy="346710"/>
          </a:xfrm>
          <a:prstGeom prst="rect">
            <a:avLst/>
          </a:prstGeom>
          <a:noFill/>
          <a:ln/>
        </p:spPr>
        <p:txBody>
          <a:bodyPr wrap="none" lIns="0" tIns="0" rIns="0" bIns="0" rtlCol="0" anchor="t"/>
          <a:lstStyle/>
          <a:p>
            <a:pPr marL="0" indent="0" algn="l">
              <a:lnSpc>
                <a:spcPts val="2700"/>
              </a:lnSpc>
              <a:buNone/>
            </a:pPr>
            <a:r>
              <a:rPr lang="en-US" sz="2150" dirty="0">
                <a:solidFill>
                  <a:srgbClr val="4C4C4D"/>
                </a:solidFill>
                <a:latin typeface="Crimson Pro Semi Bold" pitchFamily="34" charset="0"/>
                <a:ea typeface="Crimson Pro Semi Bold" pitchFamily="34" charset="-122"/>
                <a:cs typeface="Crimson Pro Semi Bold" pitchFamily="34" charset="-120"/>
              </a:rPr>
              <a:t>Protect Details</a:t>
            </a:r>
            <a:endParaRPr lang="en-US" sz="2150" dirty="0"/>
          </a:p>
        </p:txBody>
      </p:sp>
      <p:sp>
        <p:nvSpPr>
          <p:cNvPr id="9" name="Text 6"/>
          <p:cNvSpPr/>
          <p:nvPr/>
        </p:nvSpPr>
        <p:spPr>
          <a:xfrm>
            <a:off x="7094815" y="3866078"/>
            <a:ext cx="6759059" cy="710089"/>
          </a:xfrm>
          <a:prstGeom prst="rect">
            <a:avLst/>
          </a:prstGeom>
          <a:noFill/>
          <a:ln/>
        </p:spPr>
        <p:txBody>
          <a:bodyPr wrap="square" lIns="0" tIns="0" rIns="0" bIns="0" rtlCol="0" anchor="t"/>
          <a:lstStyle/>
          <a:p>
            <a:pPr marL="0" indent="0" algn="l">
              <a:lnSpc>
                <a:spcPts val="2750"/>
              </a:lnSpc>
              <a:buNone/>
            </a:pPr>
            <a:r>
              <a:rPr lang="en-US" sz="1700" dirty="0">
                <a:solidFill>
                  <a:srgbClr val="4C4C4D"/>
                </a:solidFill>
                <a:latin typeface="Heebo" pitchFamily="34" charset="0"/>
                <a:ea typeface="Heebo" pitchFamily="34" charset="-122"/>
                <a:cs typeface="Heebo" pitchFamily="34" charset="-120"/>
              </a:rPr>
              <a:t>Never share bank account details with strangers. This is crucial for security.</a:t>
            </a:r>
            <a:endParaRPr lang="en-US" sz="1700" dirty="0"/>
          </a:p>
        </p:txBody>
      </p:sp>
      <p:sp>
        <p:nvSpPr>
          <p:cNvPr id="10" name="Shape 7"/>
          <p:cNvSpPr/>
          <p:nvPr/>
        </p:nvSpPr>
        <p:spPr>
          <a:xfrm>
            <a:off x="6928604" y="4797981"/>
            <a:ext cx="166330" cy="1189911"/>
          </a:xfrm>
          <a:prstGeom prst="roundRect">
            <a:avLst>
              <a:gd name="adj" fmla="val 20011"/>
            </a:avLst>
          </a:prstGeom>
          <a:solidFill>
            <a:srgbClr val="F2EEEE"/>
          </a:solidFill>
          <a:ln/>
        </p:spPr>
      </p:sp>
      <p:sp>
        <p:nvSpPr>
          <p:cNvPr id="11" name="Text 8"/>
          <p:cNvSpPr/>
          <p:nvPr/>
        </p:nvSpPr>
        <p:spPr>
          <a:xfrm>
            <a:off x="7427714" y="4797981"/>
            <a:ext cx="2773680" cy="346710"/>
          </a:xfrm>
          <a:prstGeom prst="rect">
            <a:avLst/>
          </a:prstGeom>
          <a:noFill/>
          <a:ln/>
        </p:spPr>
        <p:txBody>
          <a:bodyPr wrap="none" lIns="0" tIns="0" rIns="0" bIns="0" rtlCol="0" anchor="t"/>
          <a:lstStyle/>
          <a:p>
            <a:pPr marL="0" indent="0" algn="l">
              <a:lnSpc>
                <a:spcPts val="2700"/>
              </a:lnSpc>
              <a:buNone/>
            </a:pPr>
            <a:r>
              <a:rPr lang="en-US" sz="2150" dirty="0">
                <a:solidFill>
                  <a:srgbClr val="4C4C4D"/>
                </a:solidFill>
                <a:latin typeface="Crimson Pro Semi Bold" pitchFamily="34" charset="0"/>
                <a:ea typeface="Crimson Pro Semi Bold" pitchFamily="34" charset="-122"/>
                <a:cs typeface="Crimson Pro Semi Bold" pitchFamily="34" charset="-120"/>
              </a:rPr>
              <a:t>Question Requests</a:t>
            </a:r>
            <a:endParaRPr lang="en-US" sz="2150" dirty="0"/>
          </a:p>
        </p:txBody>
      </p:sp>
      <p:sp>
        <p:nvSpPr>
          <p:cNvPr id="12" name="Text 9"/>
          <p:cNvSpPr/>
          <p:nvPr/>
        </p:nvSpPr>
        <p:spPr>
          <a:xfrm>
            <a:off x="7427714" y="5277803"/>
            <a:ext cx="6426160" cy="710089"/>
          </a:xfrm>
          <a:prstGeom prst="rect">
            <a:avLst/>
          </a:prstGeom>
          <a:noFill/>
          <a:ln/>
        </p:spPr>
        <p:txBody>
          <a:bodyPr wrap="square" lIns="0" tIns="0" rIns="0" bIns="0" rtlCol="0" anchor="t"/>
          <a:lstStyle/>
          <a:p>
            <a:pPr marL="0" indent="0" algn="l">
              <a:lnSpc>
                <a:spcPts val="2750"/>
              </a:lnSpc>
              <a:buNone/>
            </a:pPr>
            <a:r>
              <a:rPr lang="en-US" sz="1700" dirty="0">
                <a:solidFill>
                  <a:srgbClr val="4C4C4D"/>
                </a:solidFill>
                <a:latin typeface="Heebo" pitchFamily="34" charset="0"/>
                <a:ea typeface="Heebo" pitchFamily="34" charset="-122"/>
                <a:cs typeface="Heebo" pitchFamily="34" charset="-120"/>
              </a:rPr>
              <a:t>Question requests for unusual financial transactions. Always seek clarification.</a:t>
            </a:r>
            <a:endParaRPr lang="en-US" sz="1700" dirty="0"/>
          </a:p>
        </p:txBody>
      </p:sp>
      <p:sp>
        <p:nvSpPr>
          <p:cNvPr id="13" name="Shape 10"/>
          <p:cNvSpPr/>
          <p:nvPr/>
        </p:nvSpPr>
        <p:spPr>
          <a:xfrm>
            <a:off x="7261384" y="6209705"/>
            <a:ext cx="166330" cy="1189911"/>
          </a:xfrm>
          <a:prstGeom prst="roundRect">
            <a:avLst>
              <a:gd name="adj" fmla="val 20011"/>
            </a:avLst>
          </a:prstGeom>
          <a:solidFill>
            <a:srgbClr val="F2EEEE"/>
          </a:solidFill>
          <a:ln/>
        </p:spPr>
      </p:sp>
      <p:sp>
        <p:nvSpPr>
          <p:cNvPr id="14" name="Text 11"/>
          <p:cNvSpPr/>
          <p:nvPr/>
        </p:nvSpPr>
        <p:spPr>
          <a:xfrm>
            <a:off x="7760494" y="6209705"/>
            <a:ext cx="2773680" cy="346710"/>
          </a:xfrm>
          <a:prstGeom prst="rect">
            <a:avLst/>
          </a:prstGeom>
          <a:noFill/>
          <a:ln/>
        </p:spPr>
        <p:txBody>
          <a:bodyPr wrap="none" lIns="0" tIns="0" rIns="0" bIns="0" rtlCol="0" anchor="t"/>
          <a:lstStyle/>
          <a:p>
            <a:pPr marL="0" indent="0" algn="l">
              <a:lnSpc>
                <a:spcPts val="2700"/>
              </a:lnSpc>
              <a:buNone/>
            </a:pPr>
            <a:r>
              <a:rPr lang="en-US" sz="2150" dirty="0">
                <a:solidFill>
                  <a:srgbClr val="4C4C4D"/>
                </a:solidFill>
                <a:latin typeface="Crimson Pro Semi Bold" pitchFamily="34" charset="0"/>
                <a:ea typeface="Crimson Pro Semi Bold" pitchFamily="34" charset="-122"/>
                <a:cs typeface="Crimson Pro Semi Bold" pitchFamily="34" charset="-120"/>
              </a:rPr>
              <a:t>Research Thoroughly</a:t>
            </a:r>
            <a:endParaRPr lang="en-US" sz="2150" dirty="0"/>
          </a:p>
        </p:txBody>
      </p:sp>
      <p:sp>
        <p:nvSpPr>
          <p:cNvPr id="15" name="Text 12"/>
          <p:cNvSpPr/>
          <p:nvPr/>
        </p:nvSpPr>
        <p:spPr>
          <a:xfrm>
            <a:off x="7760494" y="6689527"/>
            <a:ext cx="6093381" cy="710089"/>
          </a:xfrm>
          <a:prstGeom prst="rect">
            <a:avLst/>
          </a:prstGeom>
          <a:noFill/>
          <a:ln/>
        </p:spPr>
        <p:txBody>
          <a:bodyPr wrap="square" lIns="0" tIns="0" rIns="0" bIns="0" rtlCol="0" anchor="t"/>
          <a:lstStyle/>
          <a:p>
            <a:pPr marL="0" indent="0" algn="l">
              <a:lnSpc>
                <a:spcPts val="2750"/>
              </a:lnSpc>
              <a:buNone/>
            </a:pPr>
            <a:r>
              <a:rPr lang="en-US" sz="1700" dirty="0">
                <a:solidFill>
                  <a:srgbClr val="4C4C4D"/>
                </a:solidFill>
                <a:latin typeface="Heebo" pitchFamily="34" charset="0"/>
                <a:ea typeface="Heebo" pitchFamily="34" charset="-122"/>
                <a:cs typeface="Heebo" pitchFamily="34" charset="-120"/>
              </a:rPr>
              <a:t>Research companies before accepting employment. Verify their legitimacy.</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533</Words>
  <Application>Microsoft Office PowerPoint</Application>
  <PresentationFormat>Custom</PresentationFormat>
  <Paragraphs>79</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Heebo Bold</vt:lpstr>
      <vt:lpstr>Crimson Pro Semi Bold</vt:lpstr>
      <vt:lpstr>Heebo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Mansoor</cp:lastModifiedBy>
  <cp:revision>2</cp:revision>
  <dcterms:created xsi:type="dcterms:W3CDTF">2025-06-02T19:00:28Z</dcterms:created>
  <dcterms:modified xsi:type="dcterms:W3CDTF">2025-06-03T15:06:48Z</dcterms:modified>
</cp:coreProperties>
</file>